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F3FC319-15A1-45EF-A654-5B13D94C9412}">
  <a:tblStyle styleId="{9F3FC319-15A1-45EF-A654-5B13D94C941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bold.fntdata"/><Relationship Id="rId21" Type="http://schemas.openxmlformats.org/officeDocument/2006/relationships/slide" Target="slides/slide15.xml"/><Relationship Id="rId43" Type="http://schemas.openxmlformats.org/officeDocument/2006/relationships/font" Target="fonts/Roboto-regular.fntdata"/><Relationship Id="rId24" Type="http://schemas.openxmlformats.org/officeDocument/2006/relationships/slide" Target="slides/slide18.xml"/><Relationship Id="rId46" Type="http://schemas.openxmlformats.org/officeDocument/2006/relationships/font" Target="fonts/Roboto-boldItalic.fntdata"/><Relationship Id="rId23" Type="http://schemas.openxmlformats.org/officeDocument/2006/relationships/slide" Target="slides/slide17.xml"/><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15cadcacb_0_2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15cadcac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15cadcacb_0_2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15cadcac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15cadcacb_0_2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15cadcacb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15cadcacb_0_3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15cadcac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15cadcacb_0_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15cadcacb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15cadcacb_0_3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15cadcac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15cadcacb_0_3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15cadcac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15cadcacb_0_3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15cadcacb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15cadcacb_0_2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15cadcac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15cadcacb_0_3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15cadcac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15cadcacb_0_3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15cadcac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15cadcacb_0_3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15cadcacb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15cadcacb_0_3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15cadcacb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15cadcacb_0_3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15cadcacb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18c71de82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18c71de8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18c71de82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18c71de8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18c71de82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18c71de8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18c71de82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18c71de8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18c71de82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18c71de8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18c71de82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18c71de8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18c71de82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18c71de8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718c71de82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18c71de8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18c71de82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18c71de8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18c71de8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18c71de8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15cadcac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15cadca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1550e2301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1550e230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15cadcacb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15cadcac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15cadcacb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15cadcac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15cadcacb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15cadcac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mailto:juichiaholland@gmail.com" TargetMode="External"/><Relationship Id="rId4" Type="http://schemas.openxmlformats.org/officeDocument/2006/relationships/hyperlink" Target="https://github.com/juichiaholland/DataScienceStudy" TargetMode="External"/><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c/demand-forecasting-kernels-only/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Improving Demand Forecasting</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 Time Series Study by Juichia Che Holland</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Sales</a:t>
            </a:r>
            <a:endParaRPr/>
          </a:p>
        </p:txBody>
      </p:sp>
      <p:sp>
        <p:nvSpPr>
          <p:cNvPr id="187" name="Google Shape;187;p22"/>
          <p:cNvSpPr txBox="1"/>
          <p:nvPr>
            <p:ph idx="2" type="body"/>
          </p:nvPr>
        </p:nvSpPr>
        <p:spPr>
          <a:xfrm>
            <a:off x="210450" y="2091300"/>
            <a:ext cx="26319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highlight>
                  <a:schemeClr val="accent4"/>
                </a:highlight>
              </a:rPr>
              <a:t>Daily item sales range from 0 to 231. On average, 52 of an item are sold per day at any given store. The majority, or middle 50%, of daily item sales numbers fall between 30 and 70, and there are the least number of observations above 100. Density of the sales observations shows the data has non-normal distribution and is slightly left shifted.</a:t>
            </a:r>
            <a:endParaRPr sz="1200">
              <a:highlight>
                <a:schemeClr val="accent4"/>
              </a:highlight>
            </a:endParaRPr>
          </a:p>
        </p:txBody>
      </p:sp>
      <p:pic>
        <p:nvPicPr>
          <p:cNvPr id="188" name="Google Shape;188;p22"/>
          <p:cNvPicPr preferRelativeResize="0"/>
          <p:nvPr/>
        </p:nvPicPr>
        <p:blipFill>
          <a:blip r:embed="rId3">
            <a:alphaModFix/>
          </a:blip>
          <a:stretch>
            <a:fillRect/>
          </a:stretch>
        </p:blipFill>
        <p:spPr>
          <a:xfrm>
            <a:off x="2977650" y="2335600"/>
            <a:ext cx="5943600" cy="2219325"/>
          </a:xfrm>
          <a:prstGeom prst="rect">
            <a:avLst/>
          </a:prstGeom>
          <a:noFill/>
          <a:ln>
            <a:noFill/>
          </a:ln>
        </p:spPr>
      </p:pic>
      <p:cxnSp>
        <p:nvCxnSpPr>
          <p:cNvPr id="189" name="Google Shape;189;p22"/>
          <p:cNvCxnSpPr/>
          <p:nvPr/>
        </p:nvCxnSpPr>
        <p:spPr>
          <a:xfrm rot="10800000">
            <a:off x="4749750" y="2183500"/>
            <a:ext cx="12300" cy="1087200"/>
          </a:xfrm>
          <a:prstGeom prst="straightConnector1">
            <a:avLst/>
          </a:prstGeom>
          <a:noFill/>
          <a:ln cap="flat" cmpd="sng" w="28575">
            <a:solidFill>
              <a:schemeClr val="accent3"/>
            </a:solidFill>
            <a:prstDash val="dash"/>
            <a:round/>
            <a:headEnd len="med" w="med" type="none"/>
            <a:tailEnd len="med" w="med" type="none"/>
          </a:ln>
        </p:spPr>
      </p:cxnSp>
      <p:sp>
        <p:nvSpPr>
          <p:cNvPr id="190" name="Google Shape;190;p22"/>
          <p:cNvSpPr txBox="1"/>
          <p:nvPr/>
        </p:nvSpPr>
        <p:spPr>
          <a:xfrm>
            <a:off x="4577400" y="1908400"/>
            <a:ext cx="357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52</a:t>
            </a:r>
            <a:endParaRPr sz="1000">
              <a:solidFill>
                <a:schemeClr val="accent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Sales</a:t>
            </a:r>
            <a:endParaRPr/>
          </a:p>
        </p:txBody>
      </p:sp>
      <p:pic>
        <p:nvPicPr>
          <p:cNvPr id="196" name="Google Shape;196;p23"/>
          <p:cNvPicPr preferRelativeResize="0"/>
          <p:nvPr/>
        </p:nvPicPr>
        <p:blipFill>
          <a:blip r:embed="rId3">
            <a:alphaModFix/>
          </a:blip>
          <a:stretch>
            <a:fillRect/>
          </a:stretch>
        </p:blipFill>
        <p:spPr>
          <a:xfrm>
            <a:off x="300300" y="2274175"/>
            <a:ext cx="5943600" cy="2324100"/>
          </a:xfrm>
          <a:prstGeom prst="rect">
            <a:avLst/>
          </a:prstGeom>
          <a:noFill/>
          <a:ln>
            <a:noFill/>
          </a:ln>
        </p:spPr>
      </p:pic>
      <p:sp>
        <p:nvSpPr>
          <p:cNvPr id="197" name="Google Shape;197;p23"/>
          <p:cNvSpPr txBox="1"/>
          <p:nvPr>
            <p:ph idx="2" type="body"/>
          </p:nvPr>
        </p:nvSpPr>
        <p:spPr>
          <a:xfrm>
            <a:off x="6404725" y="209131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highlight>
                  <a:schemeClr val="accent4"/>
                </a:highlight>
              </a:rPr>
              <a:t>Median sales values have an upward trend over time. Total annual range of sales increased slightly each year, and there is also an increase in the spread, or middle 50% of the data, over time. This indicates that the time series for total sales has a predictable trend.</a:t>
            </a:r>
            <a:endParaRPr sz="1200">
              <a:highlight>
                <a:schemeClr val="accent4"/>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Sales</a:t>
            </a:r>
            <a:endParaRPr/>
          </a:p>
        </p:txBody>
      </p:sp>
      <p:sp>
        <p:nvSpPr>
          <p:cNvPr id="203" name="Google Shape;203;p24"/>
          <p:cNvSpPr txBox="1"/>
          <p:nvPr>
            <p:ph idx="2" type="body"/>
          </p:nvPr>
        </p:nvSpPr>
        <p:spPr>
          <a:xfrm>
            <a:off x="6392375" y="218966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t>Each year,  total sales climbs to a peak in July from January, and then goes back down to a trough with a slight peak in November. Reviewing the total sales numbers over time for all items in all stores reveals a time series with yearly seasonality and an upwards trend.</a:t>
            </a:r>
            <a:endParaRPr sz="1200"/>
          </a:p>
        </p:txBody>
      </p:sp>
      <p:pic>
        <p:nvPicPr>
          <p:cNvPr id="204" name="Google Shape;204;p24"/>
          <p:cNvPicPr preferRelativeResize="0"/>
          <p:nvPr/>
        </p:nvPicPr>
        <p:blipFill>
          <a:blip r:embed="rId3">
            <a:alphaModFix/>
          </a:blip>
          <a:stretch>
            <a:fillRect/>
          </a:stretch>
        </p:blipFill>
        <p:spPr>
          <a:xfrm>
            <a:off x="0" y="2260847"/>
            <a:ext cx="6220200" cy="2368425"/>
          </a:xfrm>
          <a:prstGeom prst="rect">
            <a:avLst/>
          </a:prstGeom>
          <a:noFill/>
          <a:ln>
            <a:noFill/>
          </a:ln>
        </p:spPr>
      </p:pic>
      <p:sp>
        <p:nvSpPr>
          <p:cNvPr id="205" name="Google Shape;205;p24"/>
          <p:cNvSpPr txBox="1"/>
          <p:nvPr/>
        </p:nvSpPr>
        <p:spPr>
          <a:xfrm>
            <a:off x="958300" y="2946500"/>
            <a:ext cx="5538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July</a:t>
            </a:r>
            <a:endParaRPr sz="1000">
              <a:solidFill>
                <a:schemeClr val="accent3"/>
              </a:solidFill>
              <a:latin typeface="Roboto"/>
              <a:ea typeface="Roboto"/>
              <a:cs typeface="Roboto"/>
              <a:sym typeface="Roboto"/>
            </a:endParaRPr>
          </a:p>
        </p:txBody>
      </p:sp>
      <p:sp>
        <p:nvSpPr>
          <p:cNvPr id="206" name="Google Shape;206;p24"/>
          <p:cNvSpPr/>
          <p:nvPr/>
        </p:nvSpPr>
        <p:spPr>
          <a:xfrm>
            <a:off x="867625" y="3199325"/>
            <a:ext cx="270600" cy="246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7" name="Google Shape;207;p24"/>
          <p:cNvSpPr txBox="1"/>
          <p:nvPr/>
        </p:nvSpPr>
        <p:spPr>
          <a:xfrm>
            <a:off x="1138225" y="3328100"/>
            <a:ext cx="9858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November</a:t>
            </a:r>
            <a:endParaRPr sz="1000">
              <a:solidFill>
                <a:schemeClr val="accent3"/>
              </a:solidFill>
              <a:latin typeface="Roboto"/>
              <a:ea typeface="Roboto"/>
              <a:cs typeface="Roboto"/>
              <a:sym typeface="Roboto"/>
            </a:endParaRPr>
          </a:p>
        </p:txBody>
      </p:sp>
      <p:sp>
        <p:nvSpPr>
          <p:cNvPr id="208" name="Google Shape;208;p24"/>
          <p:cNvSpPr/>
          <p:nvPr/>
        </p:nvSpPr>
        <p:spPr>
          <a:xfrm>
            <a:off x="1241500" y="3635888"/>
            <a:ext cx="270600" cy="246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214" name="Google Shape;214;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 upwards trend and strong seasonality are visible with decomposition of the time series for the sales totals of all items at all stores. This indicates that transformations might be required prior to modeling, and that models which take seasonality into consideration should be utilized when making forecasts.</a:t>
            </a:r>
            <a:endParaRPr/>
          </a:p>
        </p:txBody>
      </p:sp>
      <p:pic>
        <p:nvPicPr>
          <p:cNvPr id="215" name="Google Shape;215;p25"/>
          <p:cNvPicPr preferRelativeResize="0"/>
          <p:nvPr/>
        </p:nvPicPr>
        <p:blipFill>
          <a:blip r:embed="rId3">
            <a:alphaModFix/>
          </a:blip>
          <a:stretch>
            <a:fillRect/>
          </a:stretch>
        </p:blipFill>
        <p:spPr>
          <a:xfrm>
            <a:off x="3432575" y="1465800"/>
            <a:ext cx="5642675" cy="248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Individual </a:t>
            </a:r>
            <a:r>
              <a:rPr lang="en"/>
              <a:t>Sales</a:t>
            </a:r>
            <a:endParaRPr/>
          </a:p>
        </p:txBody>
      </p:sp>
      <p:sp>
        <p:nvSpPr>
          <p:cNvPr id="221" name="Google Shape;221;p26"/>
          <p:cNvSpPr txBox="1"/>
          <p:nvPr>
            <p:ph idx="2" type="body"/>
          </p:nvPr>
        </p:nvSpPr>
        <p:spPr>
          <a:xfrm>
            <a:off x="210450" y="2091300"/>
            <a:ext cx="26319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highlight>
                  <a:schemeClr val="accent4"/>
                </a:highlight>
              </a:rPr>
              <a:t>For item 1 at store 1, daily sales numbers range from 4 to 50 with a mean of 20. The majority, or middle 50%, of daily sales numbers fall between 15 and 24, with the least number of observations below 8 and above 35. Unlike overall sales, density of individual item sales observations at one store shows the data is normally distributed.</a:t>
            </a:r>
            <a:endParaRPr sz="1200">
              <a:highlight>
                <a:schemeClr val="accent4"/>
              </a:highlight>
            </a:endParaRPr>
          </a:p>
        </p:txBody>
      </p:sp>
      <p:pic>
        <p:nvPicPr>
          <p:cNvPr id="222" name="Google Shape;222;p26"/>
          <p:cNvPicPr preferRelativeResize="0"/>
          <p:nvPr/>
        </p:nvPicPr>
        <p:blipFill>
          <a:blip r:embed="rId3">
            <a:alphaModFix/>
          </a:blip>
          <a:stretch>
            <a:fillRect/>
          </a:stretch>
        </p:blipFill>
        <p:spPr>
          <a:xfrm>
            <a:off x="2891575" y="2342700"/>
            <a:ext cx="5943600" cy="2247900"/>
          </a:xfrm>
          <a:prstGeom prst="rect">
            <a:avLst/>
          </a:prstGeom>
          <a:noFill/>
          <a:ln>
            <a:noFill/>
          </a:ln>
        </p:spPr>
      </p:pic>
      <p:cxnSp>
        <p:nvCxnSpPr>
          <p:cNvPr id="223" name="Google Shape;223;p26"/>
          <p:cNvCxnSpPr/>
          <p:nvPr/>
        </p:nvCxnSpPr>
        <p:spPr>
          <a:xfrm rot="10800000">
            <a:off x="5241975" y="2227225"/>
            <a:ext cx="12300" cy="1087200"/>
          </a:xfrm>
          <a:prstGeom prst="straightConnector1">
            <a:avLst/>
          </a:prstGeom>
          <a:noFill/>
          <a:ln cap="flat" cmpd="sng" w="28575">
            <a:solidFill>
              <a:schemeClr val="accent3"/>
            </a:solidFill>
            <a:prstDash val="dash"/>
            <a:round/>
            <a:headEnd len="med" w="med" type="none"/>
            <a:tailEnd len="med" w="med" type="none"/>
          </a:ln>
        </p:spPr>
      </p:cxnSp>
      <p:sp>
        <p:nvSpPr>
          <p:cNvPr id="224" name="Google Shape;224;p26"/>
          <p:cNvSpPr txBox="1"/>
          <p:nvPr/>
        </p:nvSpPr>
        <p:spPr>
          <a:xfrm>
            <a:off x="5069625" y="1952125"/>
            <a:ext cx="357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20</a:t>
            </a:r>
            <a:endParaRPr sz="1000">
              <a:solidFill>
                <a:schemeClr val="accent3"/>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Individual </a:t>
            </a:r>
            <a:r>
              <a:rPr lang="en"/>
              <a:t>Sales</a:t>
            </a:r>
            <a:endParaRPr/>
          </a:p>
        </p:txBody>
      </p:sp>
      <p:sp>
        <p:nvSpPr>
          <p:cNvPr id="230" name="Google Shape;230;p27"/>
          <p:cNvSpPr txBox="1"/>
          <p:nvPr>
            <p:ph idx="2" type="body"/>
          </p:nvPr>
        </p:nvSpPr>
        <p:spPr>
          <a:xfrm>
            <a:off x="6404725" y="209131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a:highlight>
                  <a:schemeClr val="accent4"/>
                </a:highlight>
              </a:rPr>
              <a:t>Both the median and range of annual sales for item 1 at store 1 decreased from 2016 to 2017. There is an overall increase in the spread over time. This could mean that the time series of individual items is less predictable in trend.</a:t>
            </a:r>
            <a:endParaRPr>
              <a:highlight>
                <a:schemeClr val="accent4"/>
              </a:highlight>
            </a:endParaRPr>
          </a:p>
        </p:txBody>
      </p:sp>
      <p:pic>
        <p:nvPicPr>
          <p:cNvPr id="231" name="Google Shape;231;p27"/>
          <p:cNvPicPr preferRelativeResize="0"/>
          <p:nvPr/>
        </p:nvPicPr>
        <p:blipFill>
          <a:blip r:embed="rId3">
            <a:alphaModFix/>
          </a:blip>
          <a:stretch>
            <a:fillRect/>
          </a:stretch>
        </p:blipFill>
        <p:spPr>
          <a:xfrm>
            <a:off x="349275" y="2323300"/>
            <a:ext cx="5943600" cy="237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Individual </a:t>
            </a:r>
            <a:r>
              <a:rPr lang="en"/>
              <a:t>Sales</a:t>
            </a:r>
            <a:endParaRPr/>
          </a:p>
        </p:txBody>
      </p:sp>
      <p:sp>
        <p:nvSpPr>
          <p:cNvPr id="237" name="Google Shape;237;p28"/>
          <p:cNvSpPr txBox="1"/>
          <p:nvPr>
            <p:ph idx="2" type="body"/>
          </p:nvPr>
        </p:nvSpPr>
        <p:spPr>
          <a:xfrm>
            <a:off x="6380050" y="227581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a:t>For both item 1 and item 2 at store 1, the peaks and troughs are irregular throughout the years. The trends and seasonality of the time series are less pronounced.</a:t>
            </a:r>
            <a:endParaRPr/>
          </a:p>
        </p:txBody>
      </p:sp>
      <p:pic>
        <p:nvPicPr>
          <p:cNvPr id="238" name="Google Shape;238;p28"/>
          <p:cNvPicPr preferRelativeResize="0"/>
          <p:nvPr/>
        </p:nvPicPr>
        <p:blipFill>
          <a:blip r:embed="rId3">
            <a:alphaModFix/>
          </a:blip>
          <a:stretch>
            <a:fillRect/>
          </a:stretch>
        </p:blipFill>
        <p:spPr>
          <a:xfrm>
            <a:off x="110725" y="2404275"/>
            <a:ext cx="6189426" cy="1059625"/>
          </a:xfrm>
          <a:prstGeom prst="rect">
            <a:avLst/>
          </a:prstGeom>
          <a:noFill/>
          <a:ln>
            <a:noFill/>
          </a:ln>
        </p:spPr>
      </p:pic>
      <p:pic>
        <p:nvPicPr>
          <p:cNvPr id="239" name="Google Shape;239;p28"/>
          <p:cNvPicPr preferRelativeResize="0"/>
          <p:nvPr/>
        </p:nvPicPr>
        <p:blipFill>
          <a:blip r:embed="rId4">
            <a:alphaModFix/>
          </a:blip>
          <a:stretch>
            <a:fillRect/>
          </a:stretch>
        </p:blipFill>
        <p:spPr>
          <a:xfrm>
            <a:off x="110725" y="3411200"/>
            <a:ext cx="6189425" cy="10522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245" name="Google Shape;245;p2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An upwards trend and strong seasonality became more visible with decomposition of the time series for the sales of item 1 at store 1. This indicates that transformations might be required prior to modeling, and that models which take seasonality into consideration should be utilized when making forecasts.</a:t>
            </a:r>
            <a:endParaRPr sz="1400"/>
          </a:p>
        </p:txBody>
      </p:sp>
      <p:pic>
        <p:nvPicPr>
          <p:cNvPr id="246" name="Google Shape;246;p29"/>
          <p:cNvPicPr preferRelativeResize="0"/>
          <p:nvPr/>
        </p:nvPicPr>
        <p:blipFill>
          <a:blip r:embed="rId3">
            <a:alphaModFix/>
          </a:blip>
          <a:stretch>
            <a:fillRect/>
          </a:stretch>
        </p:blipFill>
        <p:spPr>
          <a:xfrm>
            <a:off x="3401775" y="1465800"/>
            <a:ext cx="5678000" cy="2484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Engineer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Extending Date Features</a:t>
            </a:r>
            <a:endParaRPr/>
          </a:p>
        </p:txBody>
      </p:sp>
      <p:graphicFrame>
        <p:nvGraphicFramePr>
          <p:cNvPr id="257" name="Google Shape;257;p31"/>
          <p:cNvGraphicFramePr/>
          <p:nvPr/>
        </p:nvGraphicFramePr>
        <p:xfrm>
          <a:off x="84075" y="2221550"/>
          <a:ext cx="3000000" cy="3000000"/>
        </p:xfrm>
        <a:graphic>
          <a:graphicData uri="http://schemas.openxmlformats.org/drawingml/2006/table">
            <a:tbl>
              <a:tblPr>
                <a:noFill/>
                <a:tableStyleId>{9F3FC319-15A1-45EF-A654-5B13D94C9412}</a:tableStyleId>
              </a:tblPr>
              <a:tblGrid>
                <a:gridCol w="499875"/>
                <a:gridCol w="499875"/>
                <a:gridCol w="499875"/>
                <a:gridCol w="499875"/>
                <a:gridCol w="499875"/>
                <a:gridCol w="499875"/>
                <a:gridCol w="499875"/>
                <a:gridCol w="499875"/>
                <a:gridCol w="499875"/>
                <a:gridCol w="499875"/>
                <a:gridCol w="499875"/>
                <a:gridCol w="499875"/>
                <a:gridCol w="499875"/>
                <a:gridCol w="499875"/>
                <a:gridCol w="499875"/>
                <a:gridCol w="499875"/>
                <a:gridCol w="499875"/>
                <a:gridCol w="499875"/>
              </a:tblGrid>
              <a:tr h="551200">
                <a:tc>
                  <a:txBody>
                    <a:bodyPr/>
                    <a:lstStyle/>
                    <a:p>
                      <a:pPr indent="0" lvl="0" marL="0" rtl="0" algn="l">
                        <a:lnSpc>
                          <a:spcPct val="115000"/>
                        </a:lnSpc>
                        <a:spcBef>
                          <a:spcPts val="0"/>
                        </a:spcBef>
                        <a:spcAft>
                          <a:spcPts val="0"/>
                        </a:spcAft>
                        <a:buNone/>
                      </a:pPr>
                      <a:r>
                        <a:rPr lang="en" sz="1000"/>
                        <a:t>date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store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item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sales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month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Month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Week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Day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Dayofweek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Dayofyear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weekofyear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Is_month_end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Is_month_start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Is_quarter_end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Is_quarter_start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Is_year_end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Is_year_start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TRUE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TRUE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TRUE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Define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Importances</a:t>
            </a:r>
            <a:endParaRPr/>
          </a:p>
        </p:txBody>
      </p:sp>
      <p:sp>
        <p:nvSpPr>
          <p:cNvPr id="263" name="Google Shape;263;p3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dk1"/>
                </a:highlight>
              </a:rPr>
              <a:t>Tree based learning algorithms from the LightGBM framework are used to determine feature importances. </a:t>
            </a:r>
            <a:endParaRPr>
              <a:solidFill>
                <a:schemeClr val="accent4"/>
              </a:solidFill>
              <a:highlight>
                <a:schemeClr val="dk1"/>
              </a:highlight>
            </a:endParaRPr>
          </a:p>
          <a:p>
            <a:pPr indent="0" lvl="0" marL="0" rtl="0" algn="l">
              <a:spcBef>
                <a:spcPts val="0"/>
              </a:spcBef>
              <a:spcAft>
                <a:spcPts val="0"/>
              </a:spcAft>
              <a:buNone/>
            </a:pPr>
            <a:r>
              <a:t/>
            </a:r>
            <a:endParaRPr>
              <a:solidFill>
                <a:schemeClr val="accent4"/>
              </a:solidFill>
              <a:highlight>
                <a:schemeClr val="dk1"/>
              </a:highlight>
            </a:endParaRPr>
          </a:p>
          <a:p>
            <a:pPr indent="0" lvl="0" marL="0" rtl="0" algn="l">
              <a:spcBef>
                <a:spcPts val="0"/>
              </a:spcBef>
              <a:spcAft>
                <a:spcPts val="0"/>
              </a:spcAft>
              <a:buNone/>
            </a:pPr>
            <a:r>
              <a:rPr lang="en">
                <a:solidFill>
                  <a:schemeClr val="accent4"/>
                </a:solidFill>
                <a:highlight>
                  <a:schemeClr val="dk1"/>
                </a:highlight>
              </a:rPr>
              <a:t>The week, item, and day are the top 3 most important features having the biggest impact on sales numbers. Conversely, the store, day of year, and month are among the least important features</a:t>
            </a:r>
            <a:endParaRPr>
              <a:solidFill>
                <a:schemeClr val="accent4"/>
              </a:solidFill>
              <a:highlight>
                <a:schemeClr val="dk1"/>
              </a:highlight>
            </a:endParaRPr>
          </a:p>
        </p:txBody>
      </p:sp>
      <p:pic>
        <p:nvPicPr>
          <p:cNvPr id="264" name="Google Shape;264;p32"/>
          <p:cNvPicPr preferRelativeResize="0"/>
          <p:nvPr/>
        </p:nvPicPr>
        <p:blipFill rotWithShape="1">
          <a:blip r:embed="rId3">
            <a:alphaModFix/>
          </a:blip>
          <a:srcRect b="37741" l="0" r="0" t="0"/>
          <a:stretch/>
        </p:blipFill>
        <p:spPr>
          <a:xfrm>
            <a:off x="3338878" y="1465800"/>
            <a:ext cx="5805122" cy="2716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Transform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4"/>
          <p:cNvSpPr txBox="1"/>
          <p:nvPr>
            <p:ph type="title"/>
          </p:nvPr>
        </p:nvSpPr>
        <p:spPr>
          <a:xfrm>
            <a:off x="226078" y="204075"/>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 for Stationarity</a:t>
            </a:r>
            <a:endParaRPr/>
          </a:p>
        </p:txBody>
      </p:sp>
      <p:sp>
        <p:nvSpPr>
          <p:cNvPr id="275" name="Google Shape;275;p34"/>
          <p:cNvSpPr txBox="1"/>
          <p:nvPr>
            <p:ph idx="1" type="body"/>
          </p:nvPr>
        </p:nvSpPr>
        <p:spPr>
          <a:xfrm>
            <a:off x="226075" y="12841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dk1"/>
                </a:highlight>
              </a:rPr>
              <a:t>Stationarity of an individual time series (for item 1 at store 1) is checked using the augmented Dickey-Fuller Test. Here the null hypothesis is that the time series is non-stationary.</a:t>
            </a:r>
            <a:endParaRPr>
              <a:solidFill>
                <a:schemeClr val="accent4"/>
              </a:solidFill>
              <a:highlight>
                <a:schemeClr val="dk1"/>
              </a:highlight>
            </a:endParaRPr>
          </a:p>
          <a:p>
            <a:pPr indent="0" lvl="0" marL="0" rtl="0" algn="l">
              <a:spcBef>
                <a:spcPts val="0"/>
              </a:spcBef>
              <a:spcAft>
                <a:spcPts val="0"/>
              </a:spcAft>
              <a:buNone/>
            </a:pPr>
            <a:r>
              <a:t/>
            </a:r>
            <a:endParaRPr>
              <a:solidFill>
                <a:schemeClr val="accent4"/>
              </a:solidFill>
              <a:highlight>
                <a:schemeClr val="dk1"/>
              </a:highlight>
            </a:endParaRPr>
          </a:p>
          <a:p>
            <a:pPr indent="0" lvl="0" marL="0" rtl="0" algn="l">
              <a:spcBef>
                <a:spcPts val="0"/>
              </a:spcBef>
              <a:spcAft>
                <a:spcPts val="0"/>
              </a:spcAft>
              <a:buNone/>
            </a:pPr>
            <a:r>
              <a:rPr lang="en">
                <a:solidFill>
                  <a:schemeClr val="accent4"/>
                </a:solidFill>
                <a:highlight>
                  <a:schemeClr val="dk1"/>
                </a:highlight>
              </a:rPr>
              <a:t>Since the series has a strong upward trend, we will use the strictest 1% critical value to test the hypothesis. We accept the null hypothesis and the time series of item 1 at store 1 is non-stationary. Transformations of individual time series are necessary prior to modeling using ARIMA models.</a:t>
            </a:r>
            <a:endParaRPr>
              <a:solidFill>
                <a:schemeClr val="accent4"/>
              </a:solidFill>
              <a:highlight>
                <a:schemeClr val="dk1"/>
              </a:highlight>
            </a:endParaRPr>
          </a:p>
        </p:txBody>
      </p:sp>
      <p:sp>
        <p:nvSpPr>
          <p:cNvPr id="276" name="Google Shape;276;p34"/>
          <p:cNvSpPr txBox="1"/>
          <p:nvPr/>
        </p:nvSpPr>
        <p:spPr>
          <a:xfrm>
            <a:off x="4095250" y="1284100"/>
            <a:ext cx="4206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Results of Dickey-Fuller Test:</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rgbClr val="FFF2CC"/>
                </a:highlight>
                <a:latin typeface="Roboto"/>
                <a:ea typeface="Roboto"/>
                <a:cs typeface="Roboto"/>
                <a:sym typeface="Roboto"/>
              </a:rPr>
              <a:t>Test Statistic                   -3.157671</a:t>
            </a:r>
            <a:endParaRPr sz="1800">
              <a:solidFill>
                <a:schemeClr val="lt2"/>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rgbClr val="FFF2CC"/>
                </a:highlight>
                <a:latin typeface="Roboto"/>
                <a:ea typeface="Roboto"/>
                <a:cs typeface="Roboto"/>
                <a:sym typeface="Roboto"/>
              </a:rPr>
              <a:t>p-value                           0.022569</a:t>
            </a:r>
            <a:endParaRPr sz="1800">
              <a:solidFill>
                <a:schemeClr val="lt2"/>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#Lags Used                       23.000000</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Number of Observations Used    1802.000000</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rgbClr val="FFF2CC"/>
                </a:highlight>
                <a:latin typeface="Roboto"/>
                <a:ea typeface="Roboto"/>
                <a:cs typeface="Roboto"/>
                <a:sym typeface="Roboto"/>
              </a:rPr>
              <a:t>Critical Value (1%)              -3.433984</a:t>
            </a:r>
            <a:endParaRPr sz="1800">
              <a:solidFill>
                <a:schemeClr val="lt2"/>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Critical Value (5%)              -2.863145</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Critical Value (10%)             -2.567625</a:t>
            </a:r>
            <a:endParaRPr sz="1800">
              <a:solidFill>
                <a:schemeClr val="lt2"/>
              </a:solidFill>
              <a:highlight>
                <a:schemeClr val="accent4"/>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Differencing</a:t>
            </a:r>
            <a:endParaRPr/>
          </a:p>
        </p:txBody>
      </p:sp>
      <p:sp>
        <p:nvSpPr>
          <p:cNvPr id="282" name="Google Shape;282;p35"/>
          <p:cNvSpPr txBox="1"/>
          <p:nvPr/>
        </p:nvSpPr>
        <p:spPr>
          <a:xfrm>
            <a:off x="5143500" y="1909750"/>
            <a:ext cx="3606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To transform the series of sales numbers of each item at each store, w</a:t>
            </a:r>
            <a:r>
              <a:rPr lang="en" sz="1800">
                <a:solidFill>
                  <a:schemeClr val="lt2"/>
                </a:solidFill>
                <a:highlight>
                  <a:schemeClr val="accent4"/>
                </a:highlight>
                <a:latin typeface="Roboto"/>
                <a:ea typeface="Roboto"/>
                <a:cs typeface="Roboto"/>
                <a:sym typeface="Roboto"/>
              </a:rPr>
              <a:t>e take the difference of the observation at a particular instant with that at the previous instant using first order differencing in Pandas. The transformed time series shows constant variance over time.</a:t>
            </a:r>
            <a:endParaRPr sz="1800">
              <a:solidFill>
                <a:schemeClr val="lt2"/>
              </a:solidFill>
              <a:highlight>
                <a:schemeClr val="accent4"/>
              </a:highlight>
              <a:latin typeface="Roboto"/>
              <a:ea typeface="Roboto"/>
              <a:cs typeface="Roboto"/>
              <a:sym typeface="Roboto"/>
            </a:endParaRPr>
          </a:p>
        </p:txBody>
      </p:sp>
      <p:pic>
        <p:nvPicPr>
          <p:cNvPr id="283" name="Google Shape;283;p35"/>
          <p:cNvPicPr preferRelativeResize="0"/>
          <p:nvPr/>
        </p:nvPicPr>
        <p:blipFill>
          <a:blip r:embed="rId3">
            <a:alphaModFix/>
          </a:blip>
          <a:stretch>
            <a:fillRect/>
          </a:stretch>
        </p:blipFill>
        <p:spPr>
          <a:xfrm>
            <a:off x="471900" y="2019650"/>
            <a:ext cx="4280300" cy="27801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Determining ARIMA Parameters</a:t>
            </a:r>
            <a:endParaRPr/>
          </a:p>
        </p:txBody>
      </p:sp>
      <p:sp>
        <p:nvSpPr>
          <p:cNvPr id="294" name="Google Shape;294;p37"/>
          <p:cNvSpPr txBox="1"/>
          <p:nvPr>
            <p:ph idx="2" type="body"/>
          </p:nvPr>
        </p:nvSpPr>
        <p:spPr>
          <a:xfrm>
            <a:off x="210450" y="1952125"/>
            <a:ext cx="3067200" cy="30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4"/>
                </a:highlight>
              </a:rPr>
              <a:t>ACF and PACF plots provide diagnostics that help determine the important parameters in the ARIMA modeling function - p, d, and q. d is the order of differencing, so d = 1 if original time series is used for model fitting, d = 0 if transformed time series is used for model fitting.</a:t>
            </a:r>
            <a:endParaRPr>
              <a:highlight>
                <a:schemeClr val="accent4"/>
              </a:highlight>
            </a:endParaRPr>
          </a:p>
        </p:txBody>
      </p:sp>
      <p:cxnSp>
        <p:nvCxnSpPr>
          <p:cNvPr id="295" name="Google Shape;295;p37"/>
          <p:cNvCxnSpPr/>
          <p:nvPr/>
        </p:nvCxnSpPr>
        <p:spPr>
          <a:xfrm rot="10800000">
            <a:off x="5241975" y="2227225"/>
            <a:ext cx="12300" cy="1087200"/>
          </a:xfrm>
          <a:prstGeom prst="straightConnector1">
            <a:avLst/>
          </a:prstGeom>
          <a:noFill/>
          <a:ln cap="flat" cmpd="sng" w="28575">
            <a:solidFill>
              <a:schemeClr val="accent3"/>
            </a:solidFill>
            <a:prstDash val="dash"/>
            <a:round/>
            <a:headEnd len="med" w="med" type="none"/>
            <a:tailEnd len="med" w="med" type="none"/>
          </a:ln>
        </p:spPr>
      </p:cxnSp>
      <p:sp>
        <p:nvSpPr>
          <p:cNvPr id="296" name="Google Shape;296;p37"/>
          <p:cNvSpPr txBox="1"/>
          <p:nvPr/>
        </p:nvSpPr>
        <p:spPr>
          <a:xfrm>
            <a:off x="5069625" y="1952125"/>
            <a:ext cx="357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20</a:t>
            </a:r>
            <a:endParaRPr sz="1000">
              <a:solidFill>
                <a:schemeClr val="accent3"/>
              </a:solidFill>
              <a:latin typeface="Roboto"/>
              <a:ea typeface="Roboto"/>
              <a:cs typeface="Roboto"/>
              <a:sym typeface="Roboto"/>
            </a:endParaRPr>
          </a:p>
        </p:txBody>
      </p:sp>
      <p:pic>
        <p:nvPicPr>
          <p:cNvPr id="297" name="Google Shape;297;p37"/>
          <p:cNvPicPr preferRelativeResize="0"/>
          <p:nvPr/>
        </p:nvPicPr>
        <p:blipFill>
          <a:blip r:embed="rId3">
            <a:alphaModFix/>
          </a:blip>
          <a:stretch>
            <a:fillRect/>
          </a:stretch>
        </p:blipFill>
        <p:spPr>
          <a:xfrm>
            <a:off x="3277750" y="1834200"/>
            <a:ext cx="5274225" cy="3207038"/>
          </a:xfrm>
          <a:prstGeom prst="rect">
            <a:avLst/>
          </a:prstGeom>
          <a:noFill/>
          <a:ln>
            <a:noFill/>
          </a:ln>
        </p:spPr>
      </p:pic>
      <p:sp>
        <p:nvSpPr>
          <p:cNvPr id="298" name="Google Shape;298;p37"/>
          <p:cNvSpPr/>
          <p:nvPr/>
        </p:nvSpPr>
        <p:spPr>
          <a:xfrm>
            <a:off x="4099875" y="2805825"/>
            <a:ext cx="200400" cy="193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9" name="Google Shape;299;p37"/>
          <p:cNvSpPr txBox="1"/>
          <p:nvPr/>
        </p:nvSpPr>
        <p:spPr>
          <a:xfrm>
            <a:off x="4099875" y="1995450"/>
            <a:ext cx="3067200" cy="576300"/>
          </a:xfrm>
          <a:prstGeom prst="rect">
            <a:avLst/>
          </a:prstGeom>
          <a:noFill/>
          <a:ln>
            <a:noFill/>
          </a:ln>
        </p:spPr>
        <p:txBody>
          <a:bodyPr anchorCtr="0" anchor="t" bIns="91425" lIns="91425" spcFirstLastPara="1" rIns="91425" wrap="square" tIns="91425">
            <a:noAutofit/>
          </a:bodyPr>
          <a:lstStyle/>
          <a:p>
            <a:pPr indent="0" lvl="0" marL="0" marR="279400" rtl="0" algn="l">
              <a:lnSpc>
                <a:spcPct val="142857"/>
              </a:lnSpc>
              <a:spcBef>
                <a:spcPts val="2200"/>
              </a:spcBef>
              <a:spcAft>
                <a:spcPts val="0"/>
              </a:spcAft>
              <a:buNone/>
            </a:pPr>
            <a:r>
              <a:rPr lang="en" sz="1100"/>
              <a:t>ACF becomes zero after lag 3, so q = 3</a:t>
            </a:r>
            <a:endParaRPr/>
          </a:p>
        </p:txBody>
      </p:sp>
      <p:cxnSp>
        <p:nvCxnSpPr>
          <p:cNvPr id="300" name="Google Shape;300;p37"/>
          <p:cNvCxnSpPr>
            <a:stCxn id="298" idx="0"/>
          </p:cNvCxnSpPr>
          <p:nvPr/>
        </p:nvCxnSpPr>
        <p:spPr>
          <a:xfrm flipH="1" rot="10800000">
            <a:off x="4200075" y="2577825"/>
            <a:ext cx="114300" cy="228000"/>
          </a:xfrm>
          <a:prstGeom prst="straightConnector1">
            <a:avLst/>
          </a:prstGeom>
          <a:noFill/>
          <a:ln cap="flat" cmpd="sng" w="19050">
            <a:solidFill>
              <a:schemeClr val="accent3"/>
            </a:solidFill>
            <a:prstDash val="solid"/>
            <a:round/>
            <a:headEnd len="med" w="med" type="none"/>
            <a:tailEnd len="med" w="med" type="none"/>
          </a:ln>
        </p:spPr>
      </p:cxnSp>
      <p:sp>
        <p:nvSpPr>
          <p:cNvPr id="301" name="Google Shape;301;p37"/>
          <p:cNvSpPr/>
          <p:nvPr/>
        </p:nvSpPr>
        <p:spPr>
          <a:xfrm>
            <a:off x="4464750" y="4405700"/>
            <a:ext cx="200400" cy="193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302" name="Google Shape;302;p37"/>
          <p:cNvCxnSpPr>
            <a:stCxn id="301" idx="0"/>
          </p:cNvCxnSpPr>
          <p:nvPr/>
        </p:nvCxnSpPr>
        <p:spPr>
          <a:xfrm flipH="1" rot="10800000">
            <a:off x="4564950" y="4177700"/>
            <a:ext cx="114300" cy="228000"/>
          </a:xfrm>
          <a:prstGeom prst="straightConnector1">
            <a:avLst/>
          </a:prstGeom>
          <a:noFill/>
          <a:ln cap="flat" cmpd="sng" w="19050">
            <a:solidFill>
              <a:schemeClr val="accent3"/>
            </a:solidFill>
            <a:prstDash val="solid"/>
            <a:round/>
            <a:headEnd len="med" w="med" type="none"/>
            <a:tailEnd len="med" w="med" type="none"/>
          </a:ln>
        </p:spPr>
      </p:cxnSp>
      <p:sp>
        <p:nvSpPr>
          <p:cNvPr id="303" name="Google Shape;303;p37"/>
          <p:cNvSpPr txBox="1"/>
          <p:nvPr/>
        </p:nvSpPr>
        <p:spPr>
          <a:xfrm>
            <a:off x="4087863" y="3637700"/>
            <a:ext cx="3654000" cy="961800"/>
          </a:xfrm>
          <a:prstGeom prst="rect">
            <a:avLst/>
          </a:prstGeom>
          <a:noFill/>
          <a:ln>
            <a:noFill/>
          </a:ln>
        </p:spPr>
        <p:txBody>
          <a:bodyPr anchorCtr="0" anchor="t" bIns="91425" lIns="91425" spcFirstLastPara="1" rIns="91425" wrap="square" tIns="91425">
            <a:noAutofit/>
          </a:bodyPr>
          <a:lstStyle/>
          <a:p>
            <a:pPr indent="0" lvl="0" marL="0" marR="279400" rtl="0" algn="l">
              <a:lnSpc>
                <a:spcPct val="142857"/>
              </a:lnSpc>
              <a:spcBef>
                <a:spcPts val="2200"/>
              </a:spcBef>
              <a:spcAft>
                <a:spcPts val="0"/>
              </a:spcAft>
              <a:buNone/>
            </a:pPr>
            <a:r>
              <a:rPr lang="en" sz="1100"/>
              <a:t>PACF becomes almost zero after lag 6, so p = 6</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Fit of ARIMA</a:t>
            </a:r>
            <a:endParaRPr/>
          </a:p>
        </p:txBody>
      </p:sp>
      <p:sp>
        <p:nvSpPr>
          <p:cNvPr id="309" name="Google Shape;309;p38"/>
          <p:cNvSpPr txBox="1"/>
          <p:nvPr/>
        </p:nvSpPr>
        <p:spPr>
          <a:xfrm>
            <a:off x="5143500" y="1909750"/>
            <a:ext cx="3606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2"/>
                </a:solidFill>
                <a:highlight>
                  <a:schemeClr val="accent4"/>
                </a:highlight>
                <a:latin typeface="Roboto"/>
                <a:ea typeface="Roboto"/>
                <a:cs typeface="Roboto"/>
                <a:sym typeface="Roboto"/>
              </a:rPr>
              <a:t>The Ljung-Box test result for fitted ARIMA(6,0,3) model shows that for more than 45 of the first 50 lags, the Ljung-Box statistics are 0 which is lower than the 0.05 threshold, indicating that the residuals are not random. Diagnostics of the residuals using this test indicates that the ARIMA model does not provide an adequate fit to the data. Therefore, this model is not further utilized in making predictions.</a:t>
            </a:r>
            <a:endParaRPr>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2"/>
              </a:solidFill>
              <a:highlight>
                <a:schemeClr val="accent4"/>
              </a:highlight>
              <a:latin typeface="Roboto"/>
              <a:ea typeface="Roboto"/>
              <a:cs typeface="Roboto"/>
              <a:sym typeface="Roboto"/>
            </a:endParaRPr>
          </a:p>
        </p:txBody>
      </p:sp>
      <p:pic>
        <p:nvPicPr>
          <p:cNvPr id="310" name="Google Shape;310;p38"/>
          <p:cNvPicPr preferRelativeResize="0"/>
          <p:nvPr/>
        </p:nvPicPr>
        <p:blipFill>
          <a:blip r:embed="rId3">
            <a:alphaModFix/>
          </a:blip>
          <a:stretch>
            <a:fillRect/>
          </a:stretch>
        </p:blipFill>
        <p:spPr>
          <a:xfrm>
            <a:off x="194425" y="2066588"/>
            <a:ext cx="4892999" cy="13408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Fit of SARIMA</a:t>
            </a:r>
            <a:endParaRPr/>
          </a:p>
        </p:txBody>
      </p:sp>
      <p:sp>
        <p:nvSpPr>
          <p:cNvPr id="316" name="Google Shape;316;p39"/>
          <p:cNvSpPr txBox="1"/>
          <p:nvPr>
            <p:ph idx="2" type="body"/>
          </p:nvPr>
        </p:nvSpPr>
        <p:spPr>
          <a:xfrm>
            <a:off x="210450" y="1923100"/>
            <a:ext cx="27327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a:highlight>
                  <a:schemeClr val="accent4"/>
                </a:highlight>
              </a:rPr>
              <a:t>The Ljung-Box test result of the fitted SARIMAX(6,1,3,1,1,1,7) model with weekly seasonality shows that for all observations in the first 50 lags, the Ljung-Box statistics are above 0.5 which is higher than the 0.05 threshold, indicating that the residuals are random and that the model is an adequate fit for the data.</a:t>
            </a:r>
            <a:endParaRPr>
              <a:highlight>
                <a:schemeClr val="accent4"/>
              </a:highlight>
            </a:endParaRPr>
          </a:p>
        </p:txBody>
      </p:sp>
      <p:pic>
        <p:nvPicPr>
          <p:cNvPr id="317" name="Google Shape;317;p39"/>
          <p:cNvPicPr preferRelativeResize="0"/>
          <p:nvPr/>
        </p:nvPicPr>
        <p:blipFill>
          <a:blip r:embed="rId3">
            <a:alphaModFix/>
          </a:blip>
          <a:stretch>
            <a:fillRect/>
          </a:stretch>
        </p:blipFill>
        <p:spPr>
          <a:xfrm>
            <a:off x="2842350" y="2191375"/>
            <a:ext cx="5943600" cy="160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SARIMA Forecast</a:t>
            </a:r>
            <a:endParaRPr/>
          </a:p>
        </p:txBody>
      </p:sp>
      <p:sp>
        <p:nvSpPr>
          <p:cNvPr id="323" name="Google Shape;323;p40"/>
          <p:cNvSpPr txBox="1"/>
          <p:nvPr/>
        </p:nvSpPr>
        <p:spPr>
          <a:xfrm>
            <a:off x="5956375" y="1909750"/>
            <a:ext cx="2999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800">
                <a:solidFill>
                  <a:schemeClr val="lt2"/>
                </a:solidFill>
                <a:highlight>
                  <a:schemeClr val="accent4"/>
                </a:highlight>
                <a:latin typeface="Roboto"/>
                <a:ea typeface="Roboto"/>
                <a:cs typeface="Roboto"/>
                <a:sym typeface="Roboto"/>
              </a:rPr>
              <a:t>The relative error of the SARIMAX(6,1,3,1,1,1,7) model’s forecast (MAPE) is about 49%, and on average its forecast is wrong by 6 predicts (MAE).</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2"/>
              </a:solidFill>
              <a:highlight>
                <a:schemeClr val="accent4"/>
              </a:highlight>
              <a:latin typeface="Roboto"/>
              <a:ea typeface="Roboto"/>
              <a:cs typeface="Roboto"/>
              <a:sym typeface="Roboto"/>
            </a:endParaRPr>
          </a:p>
        </p:txBody>
      </p:sp>
      <p:pic>
        <p:nvPicPr>
          <p:cNvPr id="324" name="Google Shape;324;p40"/>
          <p:cNvPicPr preferRelativeResize="0"/>
          <p:nvPr/>
        </p:nvPicPr>
        <p:blipFill>
          <a:blip r:embed="rId3">
            <a:alphaModFix/>
          </a:blip>
          <a:stretch>
            <a:fillRect/>
          </a:stretch>
        </p:blipFill>
        <p:spPr>
          <a:xfrm>
            <a:off x="112100" y="2122525"/>
            <a:ext cx="5781600" cy="211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Predicting Sales with Facebook Prophet</a:t>
            </a:r>
            <a:endParaRPr/>
          </a:p>
        </p:txBody>
      </p:sp>
      <p:sp>
        <p:nvSpPr>
          <p:cNvPr id="330" name="Google Shape;330;p41"/>
          <p:cNvSpPr txBox="1"/>
          <p:nvPr>
            <p:ph idx="2" type="body"/>
          </p:nvPr>
        </p:nvSpPr>
        <p:spPr>
          <a:xfrm>
            <a:off x="378400" y="1782950"/>
            <a:ext cx="28374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800">
                <a:highlight>
                  <a:schemeClr val="accent4"/>
                </a:highlight>
              </a:rPr>
              <a:t>Prophet’s sales predictions (in dark blue) come with the forecasted value, an upper bound, and a lower bound value. The forecasted range gives Prophet an advantage in accuracy.</a:t>
            </a:r>
            <a:endParaRPr sz="1800">
              <a:highlight>
                <a:schemeClr val="accent4"/>
              </a:highlight>
            </a:endParaRPr>
          </a:p>
        </p:txBody>
      </p:sp>
      <p:pic>
        <p:nvPicPr>
          <p:cNvPr id="331" name="Google Shape;331;p41"/>
          <p:cNvPicPr preferRelativeResize="0"/>
          <p:nvPr/>
        </p:nvPicPr>
        <p:blipFill>
          <a:blip r:embed="rId3">
            <a:alphaModFix/>
          </a:blip>
          <a:stretch>
            <a:fillRect/>
          </a:stretch>
        </p:blipFill>
        <p:spPr>
          <a:xfrm>
            <a:off x="3345150" y="1923100"/>
            <a:ext cx="5161452" cy="305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79" name="Google Shape;79;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seasonality of products in a store? How does demand compare across different stores for the same item? What about seasonally? What will the demand for a product be in the next few months? Accurate forecasting of sales and demand is an important part to managing the supply chain for both online and physical retail.</a:t>
            </a:r>
            <a:endParaRPr>
              <a:highlight>
                <a:srgbClr val="FFFFFF"/>
              </a:highlight>
            </a:endParaRPr>
          </a:p>
          <a:p>
            <a:pPr indent="0" lvl="0" marL="0" rtl="0" algn="l">
              <a:spcBef>
                <a:spcPts val="1600"/>
              </a:spcBef>
              <a:spcAft>
                <a:spcPts val="1600"/>
              </a:spcAft>
              <a:buNone/>
            </a:pPr>
            <a:r>
              <a:rPr lang="en">
                <a:highlight>
                  <a:schemeClr val="accent4"/>
                </a:highlight>
              </a:rPr>
              <a:t>This time series study analyzes the sales of 50 different items at 10 stores in a span of 5 years and goes through a process of fine tuning the forecasts in demand.</a:t>
            </a:r>
            <a:endParaRPr>
              <a:highlight>
                <a:schemeClr val="accent4"/>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226078" y="4143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Diagnosing Prophet Components</a:t>
            </a:r>
            <a:endParaRPr/>
          </a:p>
        </p:txBody>
      </p:sp>
      <p:sp>
        <p:nvSpPr>
          <p:cNvPr id="337" name="Google Shape;337;p42"/>
          <p:cNvSpPr txBox="1"/>
          <p:nvPr>
            <p:ph idx="1" type="body"/>
          </p:nvPr>
        </p:nvSpPr>
        <p:spPr>
          <a:xfrm>
            <a:off x="226075" y="12841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4"/>
                </a:solidFill>
                <a:highlight>
                  <a:schemeClr val="dk1"/>
                </a:highlight>
              </a:rPr>
              <a:t>The yearly component in Prophet model’s decomposition suggests that Independence Day, the play offs, the Super Bowl, and Thanksgiving can be added as holidays to improve the forecast. The weekly component also makes clear the peaks that occur on Saturday and Sunday.</a:t>
            </a:r>
            <a:endParaRPr sz="1100">
              <a:solidFill>
                <a:schemeClr val="accent4"/>
              </a:solidFill>
              <a:highlight>
                <a:schemeClr val="dk1"/>
              </a:highlight>
            </a:endParaRPr>
          </a:p>
          <a:p>
            <a:pPr indent="0" lvl="0" marL="0" rtl="0" algn="l">
              <a:spcBef>
                <a:spcPts val="0"/>
              </a:spcBef>
              <a:spcAft>
                <a:spcPts val="0"/>
              </a:spcAft>
              <a:buNone/>
            </a:pPr>
            <a:r>
              <a:t/>
            </a:r>
            <a:endParaRPr sz="1100">
              <a:solidFill>
                <a:schemeClr val="accent4"/>
              </a:solidFill>
              <a:highlight>
                <a:schemeClr val="dk1"/>
              </a:highlight>
            </a:endParaRPr>
          </a:p>
          <a:p>
            <a:pPr indent="0" lvl="0" marL="0" rtl="0" algn="l">
              <a:spcBef>
                <a:spcPts val="0"/>
              </a:spcBef>
              <a:spcAft>
                <a:spcPts val="0"/>
              </a:spcAft>
              <a:buNone/>
            </a:pPr>
            <a:r>
              <a:rPr lang="en" sz="1100">
                <a:solidFill>
                  <a:schemeClr val="accent4"/>
                </a:solidFill>
                <a:highlight>
                  <a:schemeClr val="dk1"/>
                </a:highlight>
              </a:rPr>
              <a:t>A dataframe of the dates and corresponding holidays is created and passed into the holiday parameter in the Prophet modeling function. Prophet model’s components now include a decomposition of the holidays that were passed in.</a:t>
            </a:r>
            <a:endParaRPr sz="1100">
              <a:solidFill>
                <a:schemeClr val="accent4"/>
              </a:solidFill>
              <a:highlight>
                <a:schemeClr val="dk1"/>
              </a:highlight>
            </a:endParaRPr>
          </a:p>
          <a:p>
            <a:pPr indent="0" lvl="0" marL="0" rtl="0" algn="l">
              <a:spcBef>
                <a:spcPts val="0"/>
              </a:spcBef>
              <a:spcAft>
                <a:spcPts val="0"/>
              </a:spcAft>
              <a:buNone/>
            </a:pPr>
            <a:r>
              <a:t/>
            </a:r>
            <a:endParaRPr sz="1100">
              <a:solidFill>
                <a:schemeClr val="accent4"/>
              </a:solidFill>
              <a:highlight>
                <a:schemeClr val="dk1"/>
              </a:highlight>
            </a:endParaRPr>
          </a:p>
          <a:p>
            <a:pPr indent="0" lvl="0" marL="0" rtl="0" algn="l">
              <a:spcBef>
                <a:spcPts val="0"/>
              </a:spcBef>
              <a:spcAft>
                <a:spcPts val="0"/>
              </a:spcAft>
              <a:buNone/>
            </a:pPr>
            <a:r>
              <a:rPr lang="en" sz="1100">
                <a:solidFill>
                  <a:schemeClr val="accent4"/>
                </a:solidFill>
                <a:highlight>
                  <a:schemeClr val="dk1"/>
                </a:highlight>
              </a:rPr>
              <a:t>Prophet’s model is configured to account for yearly, weekly, daily seasonality along with holidays.</a:t>
            </a:r>
            <a:endParaRPr sz="1100">
              <a:solidFill>
                <a:schemeClr val="accent4"/>
              </a:solidFill>
              <a:highlight>
                <a:schemeClr val="dk1"/>
              </a:highlight>
            </a:endParaRPr>
          </a:p>
        </p:txBody>
      </p:sp>
      <p:pic>
        <p:nvPicPr>
          <p:cNvPr id="338" name="Google Shape;338;p42"/>
          <p:cNvPicPr preferRelativeResize="0"/>
          <p:nvPr/>
        </p:nvPicPr>
        <p:blipFill>
          <a:blip r:embed="rId3">
            <a:alphaModFix/>
          </a:blip>
          <a:stretch>
            <a:fillRect/>
          </a:stretch>
        </p:blipFill>
        <p:spPr>
          <a:xfrm>
            <a:off x="4572003" y="204075"/>
            <a:ext cx="2870294"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Prophet Predictions</a:t>
            </a:r>
            <a:endParaRPr/>
          </a:p>
        </p:txBody>
      </p:sp>
      <p:sp>
        <p:nvSpPr>
          <p:cNvPr id="344" name="Google Shape;344;p43"/>
          <p:cNvSpPr txBox="1"/>
          <p:nvPr/>
        </p:nvSpPr>
        <p:spPr>
          <a:xfrm>
            <a:off x="5956375" y="1909750"/>
            <a:ext cx="2999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800">
                <a:solidFill>
                  <a:schemeClr val="lt2"/>
                </a:solidFill>
                <a:highlight>
                  <a:schemeClr val="accent4"/>
                </a:highlight>
                <a:latin typeface="Roboto"/>
                <a:ea typeface="Roboto"/>
                <a:cs typeface="Roboto"/>
                <a:sym typeface="Roboto"/>
              </a:rPr>
              <a:t>The relative error of the forecasts of the Prophet model with yearly, weekly, daily seasonality, and holidays (MAPE) is around 27.5%, and on average it is wrong by 3.54 predicts (MAE).</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2"/>
              </a:solidFill>
              <a:highlight>
                <a:schemeClr val="accent4"/>
              </a:highlight>
              <a:latin typeface="Roboto"/>
              <a:ea typeface="Roboto"/>
              <a:cs typeface="Roboto"/>
              <a:sym typeface="Roboto"/>
            </a:endParaRPr>
          </a:p>
        </p:txBody>
      </p:sp>
      <p:pic>
        <p:nvPicPr>
          <p:cNvPr id="345" name="Google Shape;345;p43"/>
          <p:cNvPicPr preferRelativeResize="0"/>
          <p:nvPr/>
        </p:nvPicPr>
        <p:blipFill rotWithShape="1">
          <a:blip r:embed="rId3">
            <a:alphaModFix/>
          </a:blip>
          <a:srcRect b="23276" l="16984" r="13945" t="28642"/>
          <a:stretch/>
        </p:blipFill>
        <p:spPr>
          <a:xfrm>
            <a:off x="152400" y="2178938"/>
            <a:ext cx="5651575" cy="24616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Prophet vs. SARIMA</a:t>
            </a:r>
            <a:endParaRPr/>
          </a:p>
        </p:txBody>
      </p:sp>
      <p:sp>
        <p:nvSpPr>
          <p:cNvPr id="351" name="Google Shape;351;p44"/>
          <p:cNvSpPr txBox="1"/>
          <p:nvPr>
            <p:ph idx="2" type="body"/>
          </p:nvPr>
        </p:nvSpPr>
        <p:spPr>
          <a:xfrm>
            <a:off x="252250" y="2091300"/>
            <a:ext cx="2837400" cy="30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chemeClr val="accent4"/>
                </a:highlight>
              </a:rPr>
              <a:t>Although both Prophet and SARIMA predicted similarly for seasonality, the Prophet model has more predictions closer to the actuals in the validation set. This might be due to the fact that the Facebook Prophet modeling function was configured to take into account yearly, weekly and daily seasonality where as SARIMA only accounts for one seasonal order. The SARIMA model is wrong by 6 predicts on average, which is almost double that of the Prophet model.</a:t>
            </a:r>
            <a:endParaRPr sz="1200">
              <a:highlight>
                <a:schemeClr val="accent4"/>
              </a:highlight>
            </a:endParaRPr>
          </a:p>
        </p:txBody>
      </p:sp>
      <p:pic>
        <p:nvPicPr>
          <p:cNvPr id="352" name="Google Shape;352;p44"/>
          <p:cNvPicPr preferRelativeResize="0"/>
          <p:nvPr/>
        </p:nvPicPr>
        <p:blipFill>
          <a:blip r:embed="rId3">
            <a:alphaModFix/>
          </a:blip>
          <a:stretch>
            <a:fillRect/>
          </a:stretch>
        </p:blipFill>
        <p:spPr>
          <a:xfrm>
            <a:off x="3089650" y="2177400"/>
            <a:ext cx="5739625" cy="2097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440800" y="871550"/>
            <a:ext cx="81153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600">
                <a:solidFill>
                  <a:schemeClr val="accent4"/>
                </a:solidFill>
              </a:rPr>
              <a:t>Summary</a:t>
            </a:r>
            <a:endParaRPr sz="3600">
              <a:solidFill>
                <a:schemeClr val="accent4"/>
              </a:solidFill>
            </a:endParaRPr>
          </a:p>
          <a:p>
            <a:pPr indent="0" lvl="0" marL="0" rtl="0" algn="l">
              <a:spcBef>
                <a:spcPts val="1600"/>
              </a:spcBef>
              <a:spcAft>
                <a:spcPts val="0"/>
              </a:spcAft>
              <a:buNone/>
            </a:pPr>
            <a:r>
              <a:t/>
            </a:r>
            <a:endParaRPr sz="4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6"/>
          <p:cNvSpPr txBox="1"/>
          <p:nvPr>
            <p:ph idx="1" type="body"/>
          </p:nvPr>
        </p:nvSpPr>
        <p:spPr>
          <a:xfrm>
            <a:off x="460950" y="572650"/>
            <a:ext cx="82221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ARIMA(6,0,3) fitted model and its non-random residuals proved to be an inadequate fit for the data. SARIMAX(6,1,3,1,1,1,7) fitted model accounts for weekly seasonality with parameter m = 7 and its random residuals proved it to be an adequate fit for the data. </a:t>
            </a:r>
            <a:r>
              <a:rPr lang="en" sz="1400">
                <a:highlight>
                  <a:schemeClr val="accent4"/>
                </a:highlight>
              </a:rPr>
              <a:t>The relative error of the SARIMAX(6,1,3,1,1,1,7) model’s forecast is about 49%, and on average its forecast is wrong by 6 predicts.</a:t>
            </a:r>
            <a:endParaRPr sz="1400">
              <a:highlight>
                <a:schemeClr val="accent4"/>
              </a:highlight>
            </a:endParaRPr>
          </a:p>
          <a:p>
            <a:pPr indent="0" lvl="0" marL="0" rtl="0" algn="l">
              <a:spcBef>
                <a:spcPts val="1600"/>
              </a:spcBef>
              <a:spcAft>
                <a:spcPts val="0"/>
              </a:spcAft>
              <a:buNone/>
            </a:pPr>
            <a:r>
              <a:rPr lang="en" sz="1400">
                <a:highlight>
                  <a:schemeClr val="accent4"/>
                </a:highlight>
              </a:rPr>
              <a:t>Facebook Prophet provided flexibility in dealing with complex seasonalities and trends. The Prophet model was configured to account for year, weekly, as well as daily seasonality. Holidays that occur around the annual peaks in July and November are also passed into the modeling function. The relative error of Prophet’s forecast is around 27.5%, and on average it is wrong by 3.5 predicts.</a:t>
            </a:r>
            <a:endParaRPr sz="1400">
              <a:highlight>
                <a:schemeClr val="accent4"/>
              </a:highlight>
            </a:endParaRPr>
          </a:p>
          <a:p>
            <a:pPr indent="0" lvl="0" marL="0" rtl="0" algn="l">
              <a:spcBef>
                <a:spcPts val="1600"/>
              </a:spcBef>
              <a:spcAft>
                <a:spcPts val="0"/>
              </a:spcAft>
              <a:buNone/>
            </a:pPr>
            <a:r>
              <a:rPr lang="en" sz="1400">
                <a:highlight>
                  <a:schemeClr val="accent4"/>
                </a:highlight>
              </a:rPr>
              <a:t>While SARIMA and Prophet both accurately predicted the weekly climbs and drops, overall the Prophet model made more predictions closer to actual sales. The two models started out predicting equally closely to the actuals, but as time went on the predictions grew further apart, with Prophet making the more accurate predictions. This could be due to the fact that Prophet is able to take into account multiple seasonalities.</a:t>
            </a:r>
            <a:endParaRPr sz="1400">
              <a:highlight>
                <a:schemeClr val="accent4"/>
              </a:highlight>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440800" y="871550"/>
            <a:ext cx="81153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600">
                <a:solidFill>
                  <a:schemeClr val="accent4"/>
                </a:solidFill>
              </a:rPr>
              <a:t>W</a:t>
            </a:r>
            <a:r>
              <a:rPr lang="en" sz="3600">
                <a:solidFill>
                  <a:schemeClr val="accent4"/>
                </a:solidFill>
              </a:rPr>
              <a:t>hen dealing with non-stationary time series that have strong trends and multiple seasonalities, modeling functions that process </a:t>
            </a:r>
            <a:r>
              <a:rPr b="1" lang="en" sz="3600">
                <a:solidFill>
                  <a:schemeClr val="accent6"/>
                </a:solidFill>
              </a:rPr>
              <a:t>high and multiple seasonal orders</a:t>
            </a:r>
            <a:r>
              <a:rPr lang="en" sz="3600">
                <a:solidFill>
                  <a:schemeClr val="accent4"/>
                </a:solidFill>
              </a:rPr>
              <a:t> seem to perform better over time.</a:t>
            </a:r>
            <a:endParaRPr sz="3600">
              <a:solidFill>
                <a:schemeClr val="accent4"/>
              </a:solidFill>
            </a:endParaRPr>
          </a:p>
          <a:p>
            <a:pPr indent="0" lvl="0" marL="0" rtl="0" algn="l">
              <a:spcBef>
                <a:spcPts val="1600"/>
              </a:spcBef>
              <a:spcAft>
                <a:spcPts val="0"/>
              </a:spcAft>
              <a:buNone/>
            </a:pPr>
            <a:r>
              <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373" name="Google Shape;373;p4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3"/>
              </a:rPr>
              <a:t>juichiaholland@gmail.com</a:t>
            </a:r>
            <a:endParaRPr sz="1100"/>
          </a:p>
          <a:p>
            <a:pPr indent="0" lvl="0" marL="0" rtl="0" algn="l">
              <a:spcBef>
                <a:spcPts val="0"/>
              </a:spcBef>
              <a:spcAft>
                <a:spcPts val="0"/>
              </a:spcAft>
              <a:buNone/>
            </a:pPr>
            <a:r>
              <a:rPr lang="en" sz="1100" u="sng">
                <a:solidFill>
                  <a:schemeClr val="accent4"/>
                </a:solidFill>
                <a:hlinkClick r:id="rId4"/>
              </a:rPr>
              <a:t>GitHub</a:t>
            </a:r>
            <a:endParaRPr sz="1100">
              <a:solidFill>
                <a:schemeClr val="accent4"/>
              </a:solidFill>
            </a:endParaRPr>
          </a:p>
          <a:p>
            <a:pPr indent="0" lvl="0" marL="0" rtl="0" algn="l">
              <a:spcBef>
                <a:spcPts val="0"/>
              </a:spcBef>
              <a:spcAft>
                <a:spcPts val="0"/>
              </a:spcAft>
              <a:buNone/>
            </a:pPr>
            <a:r>
              <a:rPr lang="en" sz="1400"/>
              <a:t> </a:t>
            </a:r>
            <a:endParaRPr sz="1400"/>
          </a:p>
        </p:txBody>
      </p:sp>
      <p:pic>
        <p:nvPicPr>
          <p:cNvPr descr="Black and white upward shot of Golden Gate Bridge" id="374" name="Google Shape;374;p48"/>
          <p:cNvPicPr preferRelativeResize="0"/>
          <p:nvPr/>
        </p:nvPicPr>
        <p:blipFill rotWithShape="1">
          <a:blip r:embed="rId5">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85" name="Google Shape;85;p16"/>
          <p:cNvSpPr txBox="1"/>
          <p:nvPr/>
        </p:nvSpPr>
        <p:spPr>
          <a:xfrm>
            <a:off x="333850" y="19288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a:solidFill>
                  <a:schemeClr val="lt2"/>
                </a:solidFill>
                <a:highlight>
                  <a:schemeClr val="accent4"/>
                </a:highlight>
                <a:latin typeface="Roboto"/>
                <a:ea typeface="Roboto"/>
                <a:cs typeface="Roboto"/>
                <a:sym typeface="Roboto"/>
              </a:rPr>
              <a:t>The dataset comes from Kaggle’s </a:t>
            </a:r>
            <a:r>
              <a:rPr lang="en" u="sng">
                <a:solidFill>
                  <a:schemeClr val="lt2"/>
                </a:solidFill>
                <a:highlight>
                  <a:schemeClr val="accent4"/>
                </a:highlight>
                <a:latin typeface="Roboto"/>
                <a:ea typeface="Roboto"/>
                <a:cs typeface="Roboto"/>
                <a:sym typeface="Roboto"/>
                <a:hlinkClick r:id="rId3"/>
              </a:rPr>
              <a:t>store item demand forecasting challenge</a:t>
            </a:r>
            <a:r>
              <a:rPr lang="en">
                <a:solidFill>
                  <a:schemeClr val="lt2"/>
                </a:solidFill>
                <a:highlight>
                  <a:schemeClr val="accent4"/>
                </a:highlight>
                <a:latin typeface="Roboto"/>
                <a:ea typeface="Roboto"/>
                <a:cs typeface="Roboto"/>
                <a:sym typeface="Roboto"/>
              </a:rPr>
              <a:t>. It describes the daily sales numbers over 5 years of 50 items across 10 stores each and comes in 2 csv files, train.csv and test.csv. </a:t>
            </a:r>
            <a:r>
              <a:rPr lang="en">
                <a:solidFill>
                  <a:schemeClr val="lt2"/>
                </a:solidFill>
                <a:highlight>
                  <a:schemeClr val="accent4"/>
                </a:highlight>
                <a:latin typeface="Roboto"/>
                <a:ea typeface="Roboto"/>
                <a:cs typeface="Roboto"/>
                <a:sym typeface="Roboto"/>
              </a:rPr>
              <a:t>This analysis assumes that the stores are from the US.</a:t>
            </a:r>
            <a:endParaRPr>
              <a:solidFill>
                <a:schemeClr val="lt2"/>
              </a:solidFill>
              <a:highlight>
                <a:schemeClr val="accent4"/>
              </a:highlight>
              <a:latin typeface="Roboto"/>
              <a:ea typeface="Roboto"/>
              <a:cs typeface="Roboto"/>
              <a:sym typeface="Roboto"/>
            </a:endParaRPr>
          </a:p>
        </p:txBody>
      </p:sp>
      <p:graphicFrame>
        <p:nvGraphicFramePr>
          <p:cNvPr id="86" name="Google Shape;86;p16"/>
          <p:cNvGraphicFramePr/>
          <p:nvPr/>
        </p:nvGraphicFramePr>
        <p:xfrm>
          <a:off x="3931500" y="2148438"/>
          <a:ext cx="3000000" cy="3000000"/>
        </p:xfrm>
        <a:graphic>
          <a:graphicData uri="http://schemas.openxmlformats.org/drawingml/2006/table">
            <a:tbl>
              <a:tblPr>
                <a:noFill/>
                <a:tableStyleId>{9F3FC319-15A1-45EF-A654-5B13D94C9412}</a:tableStyleId>
              </a:tblPr>
              <a:tblGrid>
                <a:gridCol w="952500"/>
                <a:gridCol w="952500"/>
                <a:gridCol w="952500"/>
                <a:gridCol w="952500"/>
                <a:gridCol w="952500"/>
              </a:tblGrid>
              <a:tr h="2626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date</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store</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item</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sales</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08925">
                <a:tc>
                  <a:txBody>
                    <a:bodyPr/>
                    <a:lstStyle/>
                    <a:p>
                      <a:pPr indent="0" lvl="0" marL="0" rtl="0" algn="r">
                        <a:lnSpc>
                          <a:spcPct val="115000"/>
                        </a:lnSpc>
                        <a:spcBef>
                          <a:spcPts val="0"/>
                        </a:spcBef>
                        <a:spcAft>
                          <a:spcPts val="0"/>
                        </a:spcAft>
                        <a:buNone/>
                      </a:pPr>
                      <a:r>
                        <a:rPr b="1" lang="en" sz="900"/>
                        <a:t>0</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2013-01-01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13</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r h="208925">
                <a:tc>
                  <a:txBody>
                    <a:bodyPr/>
                    <a:lstStyle/>
                    <a:p>
                      <a:pPr indent="0" lvl="0" marL="0" rtl="0" algn="r">
                        <a:lnSpc>
                          <a:spcPct val="115000"/>
                        </a:lnSpc>
                        <a:spcBef>
                          <a:spcPts val="0"/>
                        </a:spcBef>
                        <a:spcAft>
                          <a:spcPts val="0"/>
                        </a:spcAft>
                        <a:buNone/>
                      </a:pPr>
                      <a:r>
                        <a:rPr b="1" lang="en" sz="900"/>
                        <a:t>1</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2013-01-02</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8925">
                <a:tc>
                  <a:txBody>
                    <a:bodyPr/>
                    <a:lstStyle/>
                    <a:p>
                      <a:pPr indent="0" lvl="0" marL="0" rtl="0" algn="r">
                        <a:lnSpc>
                          <a:spcPct val="115000"/>
                        </a:lnSpc>
                        <a:spcBef>
                          <a:spcPts val="0"/>
                        </a:spcBef>
                        <a:spcAft>
                          <a:spcPts val="0"/>
                        </a:spcAft>
                        <a:buNone/>
                      </a:pPr>
                      <a:r>
                        <a:rPr b="1" lang="en" sz="900"/>
                        <a:t>2</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2013-01-03</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14</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r h="208925">
                <a:tc>
                  <a:txBody>
                    <a:bodyPr/>
                    <a:lstStyle/>
                    <a:p>
                      <a:pPr indent="0" lvl="0" marL="0" rtl="0" algn="r">
                        <a:lnSpc>
                          <a:spcPct val="115000"/>
                        </a:lnSpc>
                        <a:spcBef>
                          <a:spcPts val="0"/>
                        </a:spcBef>
                        <a:spcAft>
                          <a:spcPts val="0"/>
                        </a:spcAft>
                        <a:buNone/>
                      </a:pPr>
                      <a:r>
                        <a:rPr b="1" lang="en" sz="900"/>
                        <a:t>3</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2013-01-04</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13</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8925">
                <a:tc>
                  <a:txBody>
                    <a:bodyPr/>
                    <a:lstStyle/>
                    <a:p>
                      <a:pPr indent="0" lvl="0" marL="0" rtl="0" algn="r">
                        <a:lnSpc>
                          <a:spcPct val="115000"/>
                        </a:lnSpc>
                        <a:spcBef>
                          <a:spcPts val="0"/>
                        </a:spcBef>
                        <a:spcAft>
                          <a:spcPts val="0"/>
                        </a:spcAft>
                        <a:buNone/>
                      </a:pPr>
                      <a:r>
                        <a:rPr b="1" lang="en" sz="900"/>
                        <a:t>4</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2013-01-05</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10</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bl>
          </a:graphicData>
        </a:graphic>
      </p:graphicFrame>
      <p:cxnSp>
        <p:nvCxnSpPr>
          <p:cNvPr id="87" name="Google Shape;87;p16"/>
          <p:cNvCxnSpPr/>
          <p:nvPr/>
        </p:nvCxnSpPr>
        <p:spPr>
          <a:xfrm>
            <a:off x="4409675" y="3455713"/>
            <a:ext cx="0" cy="370800"/>
          </a:xfrm>
          <a:prstGeom prst="straightConnector1">
            <a:avLst/>
          </a:prstGeom>
          <a:noFill/>
          <a:ln cap="flat" cmpd="sng" w="9525">
            <a:solidFill>
              <a:schemeClr val="dk2"/>
            </a:solidFill>
            <a:prstDash val="solid"/>
            <a:round/>
            <a:headEnd len="med" w="med" type="none"/>
            <a:tailEnd len="med" w="med" type="none"/>
          </a:ln>
        </p:spPr>
      </p:cxnSp>
      <p:cxnSp>
        <p:nvCxnSpPr>
          <p:cNvPr id="88" name="Google Shape;88;p16"/>
          <p:cNvCxnSpPr/>
          <p:nvPr/>
        </p:nvCxnSpPr>
        <p:spPr>
          <a:xfrm>
            <a:off x="5354913" y="3455725"/>
            <a:ext cx="12600" cy="781800"/>
          </a:xfrm>
          <a:prstGeom prst="straightConnector1">
            <a:avLst/>
          </a:prstGeom>
          <a:noFill/>
          <a:ln cap="flat" cmpd="sng" w="9525">
            <a:solidFill>
              <a:schemeClr val="dk2"/>
            </a:solidFill>
            <a:prstDash val="solid"/>
            <a:round/>
            <a:headEnd len="med" w="med" type="none"/>
            <a:tailEnd len="med" w="med" type="none"/>
          </a:ln>
        </p:spPr>
      </p:cxnSp>
      <p:sp>
        <p:nvSpPr>
          <p:cNvPr id="89" name="Google Shape;89;p16"/>
          <p:cNvSpPr txBox="1"/>
          <p:nvPr/>
        </p:nvSpPr>
        <p:spPr>
          <a:xfrm>
            <a:off x="3849113"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0 - 913,000</a:t>
            </a:r>
            <a:endParaRPr>
              <a:solidFill>
                <a:schemeClr val="accent4"/>
              </a:solidFill>
              <a:highlight>
                <a:schemeClr val="accent6"/>
              </a:highlight>
              <a:latin typeface="Roboto"/>
              <a:ea typeface="Roboto"/>
              <a:cs typeface="Roboto"/>
              <a:sym typeface="Roboto"/>
            </a:endParaRPr>
          </a:p>
        </p:txBody>
      </p:sp>
      <p:sp>
        <p:nvSpPr>
          <p:cNvPr id="90" name="Google Shape;90;p16"/>
          <p:cNvSpPr txBox="1"/>
          <p:nvPr/>
        </p:nvSpPr>
        <p:spPr>
          <a:xfrm>
            <a:off x="4668975" y="4152800"/>
            <a:ext cx="13845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2013-01-01 to 2017-12-31 per item per store</a:t>
            </a:r>
            <a:endParaRPr>
              <a:solidFill>
                <a:schemeClr val="accent4"/>
              </a:solidFill>
              <a:highlight>
                <a:schemeClr val="accent6"/>
              </a:highlight>
              <a:latin typeface="Roboto"/>
              <a:ea typeface="Roboto"/>
              <a:cs typeface="Roboto"/>
              <a:sym typeface="Roboto"/>
            </a:endParaRPr>
          </a:p>
        </p:txBody>
      </p:sp>
      <p:cxnSp>
        <p:nvCxnSpPr>
          <p:cNvPr id="91" name="Google Shape;91;p16"/>
          <p:cNvCxnSpPr/>
          <p:nvPr/>
        </p:nvCxnSpPr>
        <p:spPr>
          <a:xfrm>
            <a:off x="6312763" y="3455713"/>
            <a:ext cx="0" cy="3708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6"/>
          <p:cNvSpPr txBox="1"/>
          <p:nvPr/>
        </p:nvSpPr>
        <p:spPr>
          <a:xfrm>
            <a:off x="6004000"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1 - 10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per item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     </a:t>
            </a:r>
            <a:endParaRPr>
              <a:solidFill>
                <a:schemeClr val="accent4"/>
              </a:solidFill>
              <a:highlight>
                <a:schemeClr val="accent6"/>
              </a:highlight>
              <a:latin typeface="Roboto"/>
              <a:ea typeface="Roboto"/>
              <a:cs typeface="Roboto"/>
              <a:sym typeface="Roboto"/>
            </a:endParaRPr>
          </a:p>
        </p:txBody>
      </p:sp>
      <p:cxnSp>
        <p:nvCxnSpPr>
          <p:cNvPr id="93" name="Google Shape;93;p16"/>
          <p:cNvCxnSpPr/>
          <p:nvPr/>
        </p:nvCxnSpPr>
        <p:spPr>
          <a:xfrm>
            <a:off x="7260775" y="3455713"/>
            <a:ext cx="0" cy="3708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6"/>
          <p:cNvSpPr txBox="1"/>
          <p:nvPr/>
        </p:nvSpPr>
        <p:spPr>
          <a:xfrm>
            <a:off x="6939663"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1 - 50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     </a:t>
            </a:r>
            <a:endParaRPr>
              <a:solidFill>
                <a:schemeClr val="accent4"/>
              </a:solidFill>
              <a:highlight>
                <a:schemeClr val="accent6"/>
              </a:highlight>
              <a:latin typeface="Roboto"/>
              <a:ea typeface="Roboto"/>
              <a:cs typeface="Roboto"/>
              <a:sym typeface="Roboto"/>
            </a:endParaRPr>
          </a:p>
        </p:txBody>
      </p:sp>
      <p:cxnSp>
        <p:nvCxnSpPr>
          <p:cNvPr id="95" name="Google Shape;95;p16"/>
          <p:cNvCxnSpPr/>
          <p:nvPr/>
        </p:nvCxnSpPr>
        <p:spPr>
          <a:xfrm>
            <a:off x="8262000" y="3455713"/>
            <a:ext cx="0" cy="370800"/>
          </a:xfrm>
          <a:prstGeom prst="straightConnector1">
            <a:avLst/>
          </a:prstGeom>
          <a:noFill/>
          <a:ln cap="flat" cmpd="sng" w="9525">
            <a:solidFill>
              <a:schemeClr val="dk2"/>
            </a:solidFill>
            <a:prstDash val="solid"/>
            <a:round/>
            <a:headEnd len="med" w="med" type="none"/>
            <a:tailEnd len="med" w="med" type="none"/>
          </a:ln>
        </p:spPr>
      </p:cxnSp>
      <p:sp>
        <p:nvSpPr>
          <p:cNvPr id="96" name="Google Shape;96;p16"/>
          <p:cNvSpPr txBox="1"/>
          <p:nvPr/>
        </p:nvSpPr>
        <p:spPr>
          <a:xfrm>
            <a:off x="7940888"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0</a:t>
            </a:r>
            <a:r>
              <a:rPr lang="en">
                <a:solidFill>
                  <a:schemeClr val="accent4"/>
                </a:solidFill>
                <a:highlight>
                  <a:schemeClr val="accent6"/>
                </a:highlight>
                <a:latin typeface="Roboto"/>
                <a:ea typeface="Roboto"/>
                <a:cs typeface="Roboto"/>
                <a:sym typeface="Roboto"/>
              </a:rPr>
              <a:t> - 231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     </a:t>
            </a:r>
            <a:endParaRPr>
              <a:solidFill>
                <a:schemeClr val="accent4"/>
              </a:solidFill>
              <a:highlight>
                <a:schemeClr val="accent6"/>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Process</a:t>
            </a:r>
            <a:endParaRPr/>
          </a:p>
        </p:txBody>
      </p:sp>
      <p:sp>
        <p:nvSpPr>
          <p:cNvPr descr="Background pointer shape in timeline graphic" id="102" name="Google Shape;102;p17"/>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3" name="Google Shape;103;p17"/>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04" name="Google Shape;104;p17"/>
          <p:cNvGrpSpPr/>
          <p:nvPr/>
        </p:nvGrpSpPr>
        <p:grpSpPr>
          <a:xfrm>
            <a:off x="962277" y="2830438"/>
            <a:ext cx="109733" cy="324196"/>
            <a:chOff x="777447" y="1610215"/>
            <a:chExt cx="198900" cy="593656"/>
          </a:xfrm>
        </p:grpSpPr>
        <p:cxnSp>
          <p:nvCxnSpPr>
            <p:cNvPr id="105" name="Google Shape;105;p17"/>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06" name="Google Shape;106;p17"/>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7"/>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Process</a:t>
            </a:r>
            <a:endParaRPr/>
          </a:p>
        </p:txBody>
      </p:sp>
      <p:sp>
        <p:nvSpPr>
          <p:cNvPr descr="Background pointer shape in timeline graphic" id="113" name="Google Shape;113;p18"/>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 name="Google Shape;114;p18"/>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15" name="Google Shape;115;p18"/>
          <p:cNvGrpSpPr/>
          <p:nvPr/>
        </p:nvGrpSpPr>
        <p:grpSpPr>
          <a:xfrm>
            <a:off x="962277" y="2830438"/>
            <a:ext cx="109733" cy="324196"/>
            <a:chOff x="777447" y="1610215"/>
            <a:chExt cx="198900" cy="593656"/>
          </a:xfrm>
        </p:grpSpPr>
        <p:cxnSp>
          <p:nvCxnSpPr>
            <p:cNvPr id="116" name="Google Shape;116;p18"/>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17" name="Google Shape;117;p18"/>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8"/>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
        <p:nvSpPr>
          <p:cNvPr descr="Background pointer shape in timeline graphic" id="119" name="Google Shape;119;p18"/>
          <p:cNvSpPr/>
          <p:nvPr/>
        </p:nvSpPr>
        <p:spPr>
          <a:xfrm>
            <a:off x="1765479"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 name="Google Shape;120;p18"/>
          <p:cNvSpPr txBox="1"/>
          <p:nvPr/>
        </p:nvSpPr>
        <p:spPr>
          <a:xfrm>
            <a:off x="2074742"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Engineer</a:t>
            </a:r>
            <a:endParaRPr sz="1600">
              <a:solidFill>
                <a:srgbClr val="FFFFFF"/>
              </a:solidFill>
              <a:latin typeface="Roboto"/>
              <a:ea typeface="Roboto"/>
              <a:cs typeface="Roboto"/>
              <a:sym typeface="Roboto"/>
            </a:endParaRPr>
          </a:p>
        </p:txBody>
      </p:sp>
      <p:grpSp>
        <p:nvGrpSpPr>
          <p:cNvPr id="121" name="Google Shape;121;p18"/>
          <p:cNvGrpSpPr/>
          <p:nvPr/>
        </p:nvGrpSpPr>
        <p:grpSpPr>
          <a:xfrm>
            <a:off x="2633115" y="3894578"/>
            <a:ext cx="109733" cy="324195"/>
            <a:chOff x="2223534" y="2938958"/>
            <a:chExt cx="198900" cy="593656"/>
          </a:xfrm>
        </p:grpSpPr>
        <p:cxnSp>
          <p:nvCxnSpPr>
            <p:cNvPr id="122" name="Google Shape;122;p18"/>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23" name="Google Shape;123;p18"/>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8"/>
          <p:cNvSpPr txBox="1"/>
          <p:nvPr/>
        </p:nvSpPr>
        <p:spPr>
          <a:xfrm>
            <a:off x="785075" y="4218775"/>
            <a:ext cx="4011900" cy="9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Extend the dataset with descriptive features for the dates. Determine feature importances based on predictive modeling using tree based learning algorithm.</a:t>
            </a:r>
            <a:endParaRPr sz="12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Process</a:t>
            </a:r>
            <a:endParaRPr/>
          </a:p>
        </p:txBody>
      </p:sp>
      <p:sp>
        <p:nvSpPr>
          <p:cNvPr descr="Background pointer shape in timeline graphic" id="130" name="Google Shape;130;p19"/>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19"/>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32" name="Google Shape;132;p19"/>
          <p:cNvGrpSpPr/>
          <p:nvPr/>
        </p:nvGrpSpPr>
        <p:grpSpPr>
          <a:xfrm>
            <a:off x="962277" y="2830438"/>
            <a:ext cx="109733" cy="324196"/>
            <a:chOff x="777447" y="1610215"/>
            <a:chExt cx="198900" cy="593656"/>
          </a:xfrm>
        </p:grpSpPr>
        <p:cxnSp>
          <p:nvCxnSpPr>
            <p:cNvPr id="133" name="Google Shape;133;p19"/>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34" name="Google Shape;134;p19"/>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9"/>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
        <p:nvSpPr>
          <p:cNvPr descr="Background pointer shape in timeline graphic" id="136" name="Google Shape;136;p19"/>
          <p:cNvSpPr/>
          <p:nvPr/>
        </p:nvSpPr>
        <p:spPr>
          <a:xfrm>
            <a:off x="1765479"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 name="Google Shape;137;p19"/>
          <p:cNvSpPr txBox="1"/>
          <p:nvPr/>
        </p:nvSpPr>
        <p:spPr>
          <a:xfrm>
            <a:off x="2074742"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Engineer</a:t>
            </a:r>
            <a:endParaRPr sz="1600">
              <a:solidFill>
                <a:srgbClr val="FFFFFF"/>
              </a:solidFill>
              <a:latin typeface="Roboto"/>
              <a:ea typeface="Roboto"/>
              <a:cs typeface="Roboto"/>
              <a:sym typeface="Roboto"/>
            </a:endParaRPr>
          </a:p>
        </p:txBody>
      </p:sp>
      <p:grpSp>
        <p:nvGrpSpPr>
          <p:cNvPr id="138" name="Google Shape;138;p19"/>
          <p:cNvGrpSpPr/>
          <p:nvPr/>
        </p:nvGrpSpPr>
        <p:grpSpPr>
          <a:xfrm>
            <a:off x="2633115" y="3894578"/>
            <a:ext cx="109733" cy="324195"/>
            <a:chOff x="2223534" y="2938958"/>
            <a:chExt cx="198900" cy="593656"/>
          </a:xfrm>
        </p:grpSpPr>
        <p:cxnSp>
          <p:nvCxnSpPr>
            <p:cNvPr id="139" name="Google Shape;139;p19"/>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40" name="Google Shape;140;p19"/>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9"/>
          <p:cNvSpPr txBox="1"/>
          <p:nvPr/>
        </p:nvSpPr>
        <p:spPr>
          <a:xfrm>
            <a:off x="785075" y="4218775"/>
            <a:ext cx="4011900" cy="9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Extend the dataset with descriptive features for the dates. Determine feature importances based on predictive modeling using tree based learning algorithm.</a:t>
            </a:r>
            <a:endParaRPr sz="1200">
              <a:solidFill>
                <a:schemeClr val="lt2"/>
              </a:solidFill>
              <a:latin typeface="Roboto"/>
              <a:ea typeface="Roboto"/>
              <a:cs typeface="Roboto"/>
              <a:sym typeface="Roboto"/>
            </a:endParaRPr>
          </a:p>
        </p:txBody>
      </p:sp>
      <p:sp>
        <p:nvSpPr>
          <p:cNvPr descr="Background pointer shape in timeline graphic" id="142" name="Google Shape;142;p19"/>
          <p:cNvSpPr/>
          <p:nvPr/>
        </p:nvSpPr>
        <p:spPr>
          <a:xfrm>
            <a:off x="342039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3" name="Google Shape;143;p19"/>
          <p:cNvSpPr txBox="1"/>
          <p:nvPr/>
        </p:nvSpPr>
        <p:spPr>
          <a:xfrm>
            <a:off x="3716180"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Transform</a:t>
            </a:r>
            <a:endParaRPr sz="1600">
              <a:solidFill>
                <a:srgbClr val="FFFFFF"/>
              </a:solidFill>
              <a:latin typeface="Roboto"/>
              <a:ea typeface="Roboto"/>
              <a:cs typeface="Roboto"/>
              <a:sym typeface="Roboto"/>
            </a:endParaRPr>
          </a:p>
        </p:txBody>
      </p:sp>
      <p:grpSp>
        <p:nvGrpSpPr>
          <p:cNvPr id="144" name="Google Shape;144;p19"/>
          <p:cNvGrpSpPr/>
          <p:nvPr/>
        </p:nvGrpSpPr>
        <p:grpSpPr>
          <a:xfrm>
            <a:off x="4319065" y="2830438"/>
            <a:ext cx="109733" cy="324196"/>
            <a:chOff x="777447" y="1610215"/>
            <a:chExt cx="198900" cy="593656"/>
          </a:xfrm>
        </p:grpSpPr>
        <p:cxnSp>
          <p:nvCxnSpPr>
            <p:cNvPr id="145" name="Google Shape;145;p19"/>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46" name="Google Shape;146;p19"/>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9"/>
          <p:cNvSpPr txBox="1"/>
          <p:nvPr/>
        </p:nvSpPr>
        <p:spPr>
          <a:xfrm>
            <a:off x="3319438" y="2242275"/>
            <a:ext cx="2109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Test and transform the time series for stationarity.</a:t>
            </a:r>
            <a:endParaRPr sz="12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Process</a:t>
            </a:r>
            <a:endParaRPr/>
          </a:p>
        </p:txBody>
      </p:sp>
      <p:sp>
        <p:nvSpPr>
          <p:cNvPr descr="Background pointer shape in timeline graphic" id="153" name="Google Shape;153;p20"/>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 name="Google Shape;154;p20"/>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55" name="Google Shape;155;p20"/>
          <p:cNvGrpSpPr/>
          <p:nvPr/>
        </p:nvGrpSpPr>
        <p:grpSpPr>
          <a:xfrm>
            <a:off x="962277" y="2830438"/>
            <a:ext cx="109733" cy="324196"/>
            <a:chOff x="777447" y="1610215"/>
            <a:chExt cx="198900" cy="593656"/>
          </a:xfrm>
        </p:grpSpPr>
        <p:cxnSp>
          <p:nvCxnSpPr>
            <p:cNvPr id="156" name="Google Shape;156;p20"/>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57" name="Google Shape;157;p20"/>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0"/>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
        <p:nvSpPr>
          <p:cNvPr descr="Background pointer shape in timeline graphic" id="159" name="Google Shape;159;p20"/>
          <p:cNvSpPr/>
          <p:nvPr/>
        </p:nvSpPr>
        <p:spPr>
          <a:xfrm>
            <a:off x="1765479"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 name="Google Shape;160;p20"/>
          <p:cNvSpPr txBox="1"/>
          <p:nvPr/>
        </p:nvSpPr>
        <p:spPr>
          <a:xfrm>
            <a:off x="2074742"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Engineer</a:t>
            </a:r>
            <a:endParaRPr sz="1600">
              <a:solidFill>
                <a:srgbClr val="FFFFFF"/>
              </a:solidFill>
              <a:latin typeface="Roboto"/>
              <a:ea typeface="Roboto"/>
              <a:cs typeface="Roboto"/>
              <a:sym typeface="Roboto"/>
            </a:endParaRPr>
          </a:p>
        </p:txBody>
      </p:sp>
      <p:grpSp>
        <p:nvGrpSpPr>
          <p:cNvPr id="161" name="Google Shape;161;p20"/>
          <p:cNvGrpSpPr/>
          <p:nvPr/>
        </p:nvGrpSpPr>
        <p:grpSpPr>
          <a:xfrm>
            <a:off x="2633115" y="3894578"/>
            <a:ext cx="109733" cy="324195"/>
            <a:chOff x="2223534" y="2938958"/>
            <a:chExt cx="198900" cy="593656"/>
          </a:xfrm>
        </p:grpSpPr>
        <p:cxnSp>
          <p:nvCxnSpPr>
            <p:cNvPr id="162" name="Google Shape;162;p20"/>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63" name="Google Shape;163;p20"/>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0"/>
          <p:cNvSpPr txBox="1"/>
          <p:nvPr/>
        </p:nvSpPr>
        <p:spPr>
          <a:xfrm>
            <a:off x="785075" y="4218775"/>
            <a:ext cx="4011900" cy="9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Extend the dataset with descriptive features for the dates. Determine feature importances based on predictive modeling using tree based learning algorithm.</a:t>
            </a:r>
            <a:endParaRPr sz="1200">
              <a:solidFill>
                <a:schemeClr val="lt2"/>
              </a:solidFill>
              <a:latin typeface="Roboto"/>
              <a:ea typeface="Roboto"/>
              <a:cs typeface="Roboto"/>
              <a:sym typeface="Roboto"/>
            </a:endParaRPr>
          </a:p>
        </p:txBody>
      </p:sp>
      <p:sp>
        <p:nvSpPr>
          <p:cNvPr descr="Background pointer shape in timeline graphic" id="165" name="Google Shape;165;p20"/>
          <p:cNvSpPr/>
          <p:nvPr/>
        </p:nvSpPr>
        <p:spPr>
          <a:xfrm>
            <a:off x="342039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20"/>
          <p:cNvSpPr txBox="1"/>
          <p:nvPr/>
        </p:nvSpPr>
        <p:spPr>
          <a:xfrm>
            <a:off x="3716180"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Transform</a:t>
            </a:r>
            <a:endParaRPr sz="1600">
              <a:solidFill>
                <a:srgbClr val="FFFFFF"/>
              </a:solidFill>
              <a:latin typeface="Roboto"/>
              <a:ea typeface="Roboto"/>
              <a:cs typeface="Roboto"/>
              <a:sym typeface="Roboto"/>
            </a:endParaRPr>
          </a:p>
        </p:txBody>
      </p:sp>
      <p:grpSp>
        <p:nvGrpSpPr>
          <p:cNvPr id="167" name="Google Shape;167;p20"/>
          <p:cNvGrpSpPr/>
          <p:nvPr/>
        </p:nvGrpSpPr>
        <p:grpSpPr>
          <a:xfrm>
            <a:off x="4319065" y="2830438"/>
            <a:ext cx="109733" cy="324196"/>
            <a:chOff x="777447" y="1610215"/>
            <a:chExt cx="198900" cy="593656"/>
          </a:xfrm>
        </p:grpSpPr>
        <p:cxnSp>
          <p:nvCxnSpPr>
            <p:cNvPr id="168" name="Google Shape;168;p20"/>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69" name="Google Shape;169;p20"/>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0"/>
          <p:cNvSpPr txBox="1"/>
          <p:nvPr/>
        </p:nvSpPr>
        <p:spPr>
          <a:xfrm>
            <a:off x="3319438" y="2242275"/>
            <a:ext cx="2109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Test and transform the time series for stationarity.</a:t>
            </a:r>
            <a:endParaRPr sz="1200">
              <a:solidFill>
                <a:schemeClr val="lt2"/>
              </a:solidFill>
              <a:latin typeface="Roboto"/>
              <a:ea typeface="Roboto"/>
              <a:cs typeface="Roboto"/>
              <a:sym typeface="Roboto"/>
            </a:endParaRPr>
          </a:p>
        </p:txBody>
      </p:sp>
      <p:sp>
        <p:nvSpPr>
          <p:cNvPr descr="Background pointer shape in timeline graphic" id="171" name="Google Shape;171;p20"/>
          <p:cNvSpPr/>
          <p:nvPr/>
        </p:nvSpPr>
        <p:spPr>
          <a:xfrm>
            <a:off x="507531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2" name="Google Shape;172;p20"/>
          <p:cNvSpPr txBox="1"/>
          <p:nvPr/>
        </p:nvSpPr>
        <p:spPr>
          <a:xfrm>
            <a:off x="5365124"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Model</a:t>
            </a:r>
            <a:endParaRPr sz="1600">
              <a:solidFill>
                <a:srgbClr val="FFFFFF"/>
              </a:solidFill>
              <a:latin typeface="Roboto"/>
              <a:ea typeface="Roboto"/>
              <a:cs typeface="Roboto"/>
              <a:sym typeface="Roboto"/>
            </a:endParaRPr>
          </a:p>
        </p:txBody>
      </p:sp>
      <p:grpSp>
        <p:nvGrpSpPr>
          <p:cNvPr id="173" name="Google Shape;173;p20"/>
          <p:cNvGrpSpPr/>
          <p:nvPr/>
        </p:nvGrpSpPr>
        <p:grpSpPr>
          <a:xfrm>
            <a:off x="5968002" y="3894578"/>
            <a:ext cx="109733" cy="324195"/>
            <a:chOff x="2223534" y="2938958"/>
            <a:chExt cx="198900" cy="593656"/>
          </a:xfrm>
        </p:grpSpPr>
        <p:cxnSp>
          <p:nvCxnSpPr>
            <p:cNvPr id="174" name="Google Shape;174;p20"/>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75" name="Google Shape;175;p20"/>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0"/>
          <p:cNvSpPr txBox="1"/>
          <p:nvPr/>
        </p:nvSpPr>
        <p:spPr>
          <a:xfrm>
            <a:off x="4980650" y="4218775"/>
            <a:ext cx="31341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Forecast item sales using a variety of models. Tune model parameters. Evaluate and compare the results of prediction.</a:t>
            </a:r>
            <a:endParaRPr sz="1200">
              <a:solidFill>
                <a:schemeClr val="lt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